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8" r:id="rId3"/>
    <p:sldId id="282" r:id="rId4"/>
    <p:sldId id="283" r:id="rId5"/>
    <p:sldId id="285" r:id="rId6"/>
    <p:sldId id="261" r:id="rId7"/>
    <p:sldId id="268" r:id="rId8"/>
    <p:sldId id="269" r:id="rId9"/>
    <p:sldId id="290" r:id="rId10"/>
    <p:sldId id="289" r:id="rId11"/>
    <p:sldId id="287" r:id="rId12"/>
    <p:sldId id="291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051350365123952E-2"/>
          <c:y val="0.1565107449454804"/>
          <c:w val="0.9190529308836396"/>
          <c:h val="0.46300775783308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г. Хабаровск и Хаб.район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348470922223199E-3"/>
                  <c:y val="-2.647217607540609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chemeClr val="tx2"/>
                        </a:solidFill>
                      </a:rPr>
                      <a:t>547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E-46CC-9C3C-B4C1A23AD5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Амурский 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5348470922223199E-3"/>
                  <c:y val="-1.98541320565546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E-46CC-9C3C-B4C1A23AD5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Верхнебуреинский район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022706383334786E-3"/>
                  <c:y val="-1.103007336475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0E-46CC-9C3C-B4C1A23AD5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Бикинский район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185588652778485E-3"/>
                  <c:y val="-6.6180440188516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0E-46CC-9C3C-B4C1A23AD5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Вяземский район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51135319166689E-3"/>
                  <c:y val="-1.7648117383604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0E-46CC-9C3C-B4C1A23AD5E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г. Комсомольск-на-Амуре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06969418444464E-2"/>
                  <c:y val="-1.323608803770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0E-46CC-9C3C-B4C1A23AD5E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г. Советская Гавань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453405957500219E-2"/>
                  <c:y val="-1.5442102710653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0E-46CC-9C3C-B4C1A23AD5E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Нанайский район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223507149322765E-2"/>
                  <c:y val="-2.42661614024556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0E-46CC-9C3C-B4C1A23AD5E0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Охотский Район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06969418444464E-2"/>
                  <c:y val="-2.2060146729505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60E-46CC-9C3C-B4C1A23AD5E0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п. Ванино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069694184444537E-2"/>
                  <c:y val="-1.323608803770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0E-46CC-9C3C-B4C1A23AD5E0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Район и. Лазо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37117730555799E-2"/>
                  <c:y val="-1.5442102710653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60E-46CC-9C3C-B4C1A23AD5E0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Район Полины Осипенко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453405957500118E-2"/>
                  <c:y val="-2.4266161402455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60E-46CC-9C3C-B4C1A23AD5E0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Солнечный район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04541276666857E-2"/>
                  <c:y val="-1.9854132056554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0E-46CC-9C3C-B4C1A23AD5E0}"/>
            </c:ext>
          </c:extLst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Ульчский район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37117730555697E-2"/>
                  <c:y val="-2.426616140245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Лист1!$O$2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0E-46CC-9C3C-B4C1A23AD5E0}"/>
            </c:ext>
          </c:extLst>
        </c:ser>
        <c:ser>
          <c:idx val="14"/>
          <c:order val="14"/>
          <c:tx>
            <c:strRef>
              <c:f>Лист1!$P$1</c:f>
              <c:strCache>
                <c:ptCount val="1"/>
                <c:pt idx="0">
                  <c:v>Хабаровский район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302270638333378E-3"/>
                  <c:y val="-2.647217607540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0407-47A0-8C5A-E1A093C751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Лист1!$P$2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0E-46CC-9C3C-B4C1A23AD5E0}"/>
            </c:ext>
          </c:extLst>
        </c:ser>
        <c:ser>
          <c:idx val="15"/>
          <c:order val="15"/>
          <c:tx>
            <c:strRef>
              <c:f>Лист1!$Q$1</c:f>
              <c:strCache>
                <c:ptCount val="1"/>
                <c:pt idx="0">
                  <c:v>Тугуро-Чумиканский р-н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детей с ТМНР</c:v>
                </c:pt>
              </c:strCache>
            </c:strRef>
          </c:cat>
          <c:val>
            <c:numRef>
              <c:f>Лист1!$Q$2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B9-4366-8AAC-4673F3365D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55768"/>
        <c:axId val="22058120"/>
        <c:axId val="0"/>
      </c:bar3DChart>
      <c:catAx>
        <c:axId val="2205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058120"/>
        <c:crosses val="autoZero"/>
        <c:auto val="1"/>
        <c:lblAlgn val="ctr"/>
        <c:lblOffset val="100"/>
        <c:noMultiLvlLbl val="0"/>
      </c:catAx>
      <c:valAx>
        <c:axId val="2205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055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673977938687305E-2"/>
          <c:y val="0.70101757470339976"/>
          <c:w val="0.77552621360238794"/>
          <c:h val="0.156036802578014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Кол-во детей в 2019 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53-4115-BEDF-903C542032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53-4115-BEDF-903C542032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653-4115-BEDF-903C542032B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41A1813-6BD9-4B88-A9D8-AB953EB4F8D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53-4115-BEDF-903C542032B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9B0CBF2-8A11-4B2A-8DD4-466891B2C9F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53-4115-BEDF-903C542032B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D28510B-4D12-4D54-8B91-7C102C81623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653-4115-BEDF-903C542032B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Лица с РАС и ТМНР</c:v>
                </c:pt>
                <c:pt idx="1">
                  <c:v>Дети группы риска формирования РАС </c:v>
                </c:pt>
                <c:pt idx="2">
                  <c:v>Дети с НОДА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23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53-4115-BEDF-903C542032B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Общее кол-во детей с 2012 г.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74-4DC7-B9C0-056173FEBE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74-4DC7-B9C0-056173FEBE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74-4DC7-B9C0-056173FEBE4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E41A1813-6BD9-4B88-A9D8-AB953EB4F8D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74-4DC7-B9C0-056173FEBE4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9B0CBF2-8A11-4B2A-8DD4-466891B2C9F2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E74-4DC7-B9C0-056173FEBE4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0D28510B-4D12-4D54-8B91-7C102C81623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E74-4DC7-B9C0-056173FEBE4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Лица с РАС и ТМНР</c:v>
                </c:pt>
                <c:pt idx="1">
                  <c:v>Дети группы риска формирования РАС </c:v>
                </c:pt>
                <c:pt idx="2">
                  <c:v>Дети с НОДА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566</c:v>
                </c:pt>
                <c:pt idx="1">
                  <c:v>40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74-4DC7-B9C0-056173FEBE4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специалистов прошедших очное обучение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специалистов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748-4430-B08F-22A896F7C68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748-4430-B08F-22A896F7C68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748-4430-B08F-22A896F7C68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748-4430-B08F-22A896F7C68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E748-4430-B08F-22A896F7C68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E748-4430-B08F-22A896F7C68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E748-4430-B08F-22A896F7C68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E748-4430-B08F-22A896F7C68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E748-4430-B08F-22A896F7C68C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E748-4430-B08F-22A896F7C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г. Хабаровск</c:v>
                </c:pt>
                <c:pt idx="1">
                  <c:v>г. Комсомольск-на-Амуре</c:v>
                </c:pt>
                <c:pt idx="2">
                  <c:v>Бикинский р-он</c:v>
                </c:pt>
                <c:pt idx="3">
                  <c:v>Верхнебуреинский р-он</c:v>
                </c:pt>
                <c:pt idx="4">
                  <c:v>Вяземский р-он</c:v>
                </c:pt>
                <c:pt idx="5">
                  <c:v>Ванинский р-он</c:v>
                </c:pt>
                <c:pt idx="6">
                  <c:v>Амурский р-он</c:v>
                </c:pt>
                <c:pt idx="7">
                  <c:v>Солнечный район</c:v>
                </c:pt>
                <c:pt idx="8">
                  <c:v>Советско-Гаванский р-он</c:v>
                </c:pt>
                <c:pt idx="9">
                  <c:v>Хабаровский р-он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195</c:v>
                </c:pt>
                <c:pt idx="1">
                  <c:v>11</c:v>
                </c:pt>
                <c:pt idx="2">
                  <c:v>9</c:v>
                </c:pt>
                <c:pt idx="3">
                  <c:v>1</c:v>
                </c:pt>
                <c:pt idx="4">
                  <c:v>13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748-4430-B08F-22A896F7C6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Специалисты</a:t>
            </a:r>
            <a:r>
              <a:rPr lang="ru-RU" baseline="0" dirty="0"/>
              <a:t> прослушавшие </a:t>
            </a:r>
            <a:r>
              <a:rPr lang="ru-RU" baseline="0" dirty="0" err="1"/>
              <a:t>вебинары</a:t>
            </a:r>
            <a:r>
              <a:rPr lang="ru-RU" baseline="0" dirty="0"/>
              <a:t> </a:t>
            </a:r>
            <a:r>
              <a:rPr lang="ru-RU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специалистов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322-45E1-94C8-371A700FE2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322-45E1-94C8-371A700FE2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322-45E1-94C8-371A700FE2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322-45E1-94C8-371A700FE2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322-45E1-94C8-371A700FE2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322-45E1-94C8-371A700FE2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322-45E1-94C8-371A700FE2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322-45E1-94C8-371A700FE2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322-45E1-94C8-371A700FE25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322-45E1-94C8-371A700FE25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9322-45E1-94C8-371A700FE25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7-9322-45E1-94C8-371A700FE25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9-9322-45E1-94C8-371A700FE25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322-45E1-94C8-371A700FE25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322-45E1-94C8-371A700FE25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322-45E1-94C8-371A700FE25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322-45E1-94C8-371A700FE25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9322-45E1-94C8-371A700FE25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9322-45E1-94C8-371A700FE25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9322-45E1-94C8-371A700FE25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9322-45E1-94C8-371A700FE25B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9322-45E1-94C8-371A700FE25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9322-45E1-94C8-371A700FE25B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9322-45E1-94C8-371A700FE25B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9322-45E1-94C8-371A700FE25B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9322-45E1-94C8-371A700FE25B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5B9BD5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Лист1!$A$2:$A$14</c:f>
              <c:strCache>
                <c:ptCount val="13"/>
                <c:pt idx="0">
                  <c:v>г. Хабаровск</c:v>
                </c:pt>
                <c:pt idx="1">
                  <c:v>г. Комсомольск-на-Амуре</c:v>
                </c:pt>
                <c:pt idx="2">
                  <c:v>Комсомольский р-он</c:v>
                </c:pt>
                <c:pt idx="3">
                  <c:v>Бикинский р-он</c:v>
                </c:pt>
                <c:pt idx="4">
                  <c:v>Верхнебуреинский р-он</c:v>
                </c:pt>
                <c:pt idx="5">
                  <c:v>Вяземский р-он</c:v>
                </c:pt>
                <c:pt idx="6">
                  <c:v>Ванинский р-он</c:v>
                </c:pt>
                <c:pt idx="7">
                  <c:v>Амурский р-он</c:v>
                </c:pt>
                <c:pt idx="8">
                  <c:v>Аяно-Майский р-он</c:v>
                </c:pt>
                <c:pt idx="9">
                  <c:v>Нанайский р-он</c:v>
                </c:pt>
                <c:pt idx="10">
                  <c:v>Николаевский р-он</c:v>
                </c:pt>
                <c:pt idx="11">
                  <c:v>Солнечный район</c:v>
                </c:pt>
                <c:pt idx="12">
                  <c:v>Советско-Гаванский р-он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92</c:v>
                </c:pt>
                <c:pt idx="1">
                  <c:v>108</c:v>
                </c:pt>
                <c:pt idx="2">
                  <c:v>11</c:v>
                </c:pt>
                <c:pt idx="3">
                  <c:v>47</c:v>
                </c:pt>
                <c:pt idx="4">
                  <c:v>6</c:v>
                </c:pt>
                <c:pt idx="5">
                  <c:v>13</c:v>
                </c:pt>
                <c:pt idx="6">
                  <c:v>22</c:v>
                </c:pt>
                <c:pt idx="7">
                  <c:v>75</c:v>
                </c:pt>
                <c:pt idx="8">
                  <c:v>3</c:v>
                </c:pt>
                <c:pt idx="9">
                  <c:v>37</c:v>
                </c:pt>
                <c:pt idx="10">
                  <c:v>40</c:v>
                </c:pt>
                <c:pt idx="11">
                  <c:v>24</c:v>
                </c:pt>
                <c:pt idx="1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322-45E1-94C8-371A700FE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0.87717</cdr:x>
      <cdr:y>0</cdr:y>
    </cdr:from>
    <cdr:to>
      <cdr:x>1</cdr:x>
      <cdr:y>0.20184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id="{9795C0A1-0635-4649-BBF9-E57627DE1DC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578455" y="0"/>
          <a:ext cx="1341236" cy="1286367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96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9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7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87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993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5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52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67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08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F11-846E-4362-8C7F-2A65F48DCF54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B4745-3559-4524-9A75-5DE64AA7D5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73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-zakirova2018@mail.ru" TargetMode="External"/><Relationship Id="rId2" Type="http://schemas.openxmlformats.org/officeDocument/2006/relationships/hyperlink" Target="mailto:evteeva21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527" y="2466110"/>
            <a:ext cx="8639815" cy="199505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Деятельность регионального ресурсного центра по сопровождению лиц с РАС и ТМНР в Хабаровском крае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6" y="243433"/>
            <a:ext cx="2075400" cy="19985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77846" y="243433"/>
            <a:ext cx="9126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казенное  общеобразовательное учреждение, реализующее адаптированные основные общеобразовательные программы «Школа-интернат № 5»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 по организации комплексного сопровождения лиц с расстройствами аутистического спектра и тяжелыми множественными нарушениями развития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37982" y="5295093"/>
            <a:ext cx="8449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Закирова Марина Васильевна, начальник учебно-методического отдела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0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10" y="433520"/>
            <a:ext cx="3185318" cy="1731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531" y="196852"/>
            <a:ext cx="1341236" cy="1286367"/>
          </a:xfrm>
          <a:prstGeom prst="rect">
            <a:avLst/>
          </a:prstGeom>
        </p:spPr>
      </p:pic>
      <p:sp>
        <p:nvSpPr>
          <p:cNvPr id="14" name="Объект 12"/>
          <p:cNvSpPr txBox="1">
            <a:spLocks/>
          </p:cNvSpPr>
          <p:nvPr/>
        </p:nvSpPr>
        <p:spPr>
          <a:xfrm>
            <a:off x="6496216" y="2563438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lvl="1" indent="0">
              <a:buFont typeface="Arial" panose="020B0604020202020204" pitchFamily="34" charset="0"/>
              <a:buNone/>
            </a:pPr>
            <a:endParaRPr lang="ru-RU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5" y="3762656"/>
            <a:ext cx="3335922" cy="18172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67" y="2640747"/>
            <a:ext cx="3053853" cy="166036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0" y="3610396"/>
            <a:ext cx="3602139" cy="19622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52" y="1683376"/>
            <a:ext cx="3237340" cy="176012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41367" y="603695"/>
            <a:ext cx="4610058" cy="292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Интернет ресурсы РРЦ РАС ТМНР: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сайт РРЦ РАС ТМНР;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сайт </a:t>
            </a: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КГКОУ ШИ5;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www.facebook.com</a:t>
            </a: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www.YouTube.com</a:t>
            </a: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Instagram</a:t>
            </a:r>
            <a:r>
              <a:rPr lang="ru-RU" sz="1400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РРЦ РАС ТМНР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Instagram</a:t>
            </a:r>
            <a:r>
              <a:rPr lang="ru-RU" sz="1400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 </a:t>
            </a: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трудовой мастерской </a:t>
            </a:r>
            <a:b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</a:b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полиграфия «Мастерская добрых дел»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Информационные тематические группы </a:t>
            </a:r>
            <a:b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</a:b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в сети </a:t>
            </a:r>
            <a:r>
              <a:rPr lang="ru-RU" sz="1400" dirty="0" err="1">
                <a:solidFill>
                  <a:srgbClr val="44546A"/>
                </a:solidFill>
                <a:latin typeface="Franklin Gothic Medium" panose="020B0603020102020204" pitchFamily="34" charset="0"/>
              </a:rPr>
              <a:t>WhatsApp</a:t>
            </a: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 - 7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сайты </a:t>
            </a: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партнёров </a:t>
            </a:r>
            <a:b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</a:br>
            <a:r>
              <a:rPr lang="ru-RU" sz="140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АНО «ХИО «Реальная помощь» и т.д.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64" y="4912548"/>
            <a:ext cx="3648557" cy="19760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88" y="4824366"/>
            <a:ext cx="3479463" cy="18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1" y="4138902"/>
            <a:ext cx="4770581" cy="256669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«Интересные люди – хабаровчане»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2" y="2166649"/>
            <a:ext cx="7366000" cy="4914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212436"/>
            <a:ext cx="8335896" cy="4351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5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8691" y="286328"/>
            <a:ext cx="11582400" cy="647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58" y="1549302"/>
            <a:ext cx="109617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Адрес: 680003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. Хабаровск,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ул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. Суворова 1а, Лит. Б.Б1</a:t>
            </a:r>
          </a:p>
          <a:p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Евтеева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Наталья Владимировна</a:t>
            </a:r>
          </a:p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8924-103-1815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evteeva21@mail.ru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Закирова Марина Васильевна</a:t>
            </a:r>
          </a:p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8929-412-1677</a:t>
            </a: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marina-zakirova2018@mail.ru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8284" y="431628"/>
            <a:ext cx="8915399" cy="9324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Контактная информация!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53" y="2666083"/>
            <a:ext cx="3911727" cy="37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113" y="1145552"/>
            <a:ext cx="9473588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Цель деятельности РРЦ РАС ТМНР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45578" y="1855737"/>
            <a:ext cx="10363826" cy="42818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комплексного функционирования системы психолого-педагогических, научно-методических ресурсов Хабаровского края, направленных на повышение доступности образования детей с расстройствами аутистического спектра и тяжелыми и множественными нарушениями развития (далее – РАС и ТМНР), на социализацию и интеграцию их в общество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деятельности общеобразовательных и иных организаций, осуществляющих комплексную помощь лицам с РАС и ТМНР, обеспечивает сетевое взаимодействие и оказывает поддержку в вопросах комплексной медико-социальной и психолого-педагогической помощи лицам с РАС 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ТМНР.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471" y="170190"/>
            <a:ext cx="1337866" cy="128831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8675" y="325469"/>
            <a:ext cx="10543143" cy="977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директора КГКОУ ШИ 5 от 12.07.2018 г. № 42-од             «О создании регионального ресурсного центра»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8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2133017-A64E-4402-B298-4F6B16DD9990}"/>
              </a:ext>
            </a:extLst>
          </p:cNvPr>
          <p:cNvGrpSpPr/>
          <p:nvPr/>
        </p:nvGrpSpPr>
        <p:grpSpPr>
          <a:xfrm>
            <a:off x="147133" y="359056"/>
            <a:ext cx="11952503" cy="6116471"/>
            <a:chOff x="171450" y="652997"/>
            <a:chExt cx="11952503" cy="611647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9AF2AEA0-1D3E-4F8A-BC61-A7E096FFBCF4}"/>
                </a:ext>
              </a:extLst>
            </p:cNvPr>
            <p:cNvSpPr/>
            <p:nvPr/>
          </p:nvSpPr>
          <p:spPr>
            <a:xfrm>
              <a:off x="8864502" y="5699535"/>
              <a:ext cx="3240000" cy="1069933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171450" lvl="0" indent="-17145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Лекции по обучению и воспитанию детей с РАС и ТМНР</a:t>
              </a:r>
            </a:p>
            <a:p>
              <a:pPr marL="171450" lvl="0" indent="-17145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Тренинги и семинары по стрессоустойчивости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DDEB6300-A189-4A38-AC2C-D0276465B8D6}"/>
                </a:ext>
              </a:extLst>
            </p:cNvPr>
            <p:cNvSpPr>
              <a:spLocks/>
            </p:cNvSpPr>
            <p:nvPr/>
          </p:nvSpPr>
          <p:spPr>
            <a:xfrm>
              <a:off x="181824" y="1543051"/>
              <a:ext cx="3096000" cy="684829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0-3 лет</a:t>
              </a:r>
              <a:endParaRPr lang="ru-RU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A449FEA-EA7E-4EC1-A0F5-31B713BCA842}"/>
                </a:ext>
              </a:extLst>
            </p:cNvPr>
            <p:cNvSpPr>
              <a:spLocks/>
            </p:cNvSpPr>
            <p:nvPr/>
          </p:nvSpPr>
          <p:spPr>
            <a:xfrm>
              <a:off x="183603" y="2639750"/>
              <a:ext cx="3096000" cy="7921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3-7 лет</a:t>
              </a:r>
              <a:endParaRPr lang="ru-RU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6CDFFEC-776F-4B64-A6CE-7832E6C337ED}"/>
                </a:ext>
              </a:extLst>
            </p:cNvPr>
            <p:cNvSpPr>
              <a:spLocks/>
            </p:cNvSpPr>
            <p:nvPr/>
          </p:nvSpPr>
          <p:spPr>
            <a:xfrm>
              <a:off x="181824" y="3669333"/>
              <a:ext cx="3096000" cy="7921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7-16 лет</a:t>
              </a:r>
              <a:endParaRPr lang="ru-RU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E30637D5-022A-479D-8A8F-73F8763AC2E9}"/>
                </a:ext>
              </a:extLst>
            </p:cNvPr>
            <p:cNvSpPr>
              <a:spLocks/>
            </p:cNvSpPr>
            <p:nvPr/>
          </p:nvSpPr>
          <p:spPr>
            <a:xfrm>
              <a:off x="171450" y="4748575"/>
              <a:ext cx="3096000" cy="7921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16+</a:t>
              </a:r>
              <a:endParaRPr lang="ru-RU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0C557F7-D3C7-439C-9555-43C14148E187}"/>
                </a:ext>
              </a:extLst>
            </p:cNvPr>
            <p:cNvSpPr>
              <a:spLocks/>
            </p:cNvSpPr>
            <p:nvPr/>
          </p:nvSpPr>
          <p:spPr>
            <a:xfrm>
              <a:off x="171451" y="5897098"/>
              <a:ext cx="3096000" cy="7921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Родители детей с РАС и ТМНР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BCA999B1-19FE-424B-BB4E-56B1EE527810}"/>
                </a:ext>
              </a:extLst>
            </p:cNvPr>
            <p:cNvSpPr/>
            <p:nvPr/>
          </p:nvSpPr>
          <p:spPr>
            <a:xfrm>
              <a:off x="3276110" y="1855916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7" rIns="270743" bIns="9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FBB4833E-3A27-4844-9E60-7B6CB63C49C9}"/>
                </a:ext>
              </a:extLst>
            </p:cNvPr>
            <p:cNvSpPr/>
            <p:nvPr/>
          </p:nvSpPr>
          <p:spPr>
            <a:xfrm>
              <a:off x="4362003" y="1543052"/>
              <a:ext cx="3312000" cy="632033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«Ранний старт»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49589060-1F33-4610-8630-BCF4F0C8F3E1}"/>
                </a:ext>
              </a:extLst>
            </p:cNvPr>
            <p:cNvSpPr/>
            <p:nvPr/>
          </p:nvSpPr>
          <p:spPr>
            <a:xfrm>
              <a:off x="7633011" y="1922147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7" rIns="270743" bIns="9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D500B417-FC14-4415-B2DC-895DFB07543A}"/>
                </a:ext>
              </a:extLst>
            </p:cNvPr>
            <p:cNvSpPr/>
            <p:nvPr/>
          </p:nvSpPr>
          <p:spPr>
            <a:xfrm>
              <a:off x="8874876" y="1543051"/>
              <a:ext cx="3240000" cy="7921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- Индивидуальные занятия в присутствии родителя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Консультация родителей по вопросам воспитания и обучения</a:t>
              </a:r>
              <a:endParaRPr lang="ru-RU" sz="1200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72615E73-5089-4335-BB5A-74270EC3D4E2}"/>
                </a:ext>
              </a:extLst>
            </p:cNvPr>
            <p:cNvSpPr/>
            <p:nvPr/>
          </p:nvSpPr>
          <p:spPr>
            <a:xfrm>
              <a:off x="4352925" y="2369219"/>
              <a:ext cx="3312000" cy="903534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«Интенсивная диагностика: дети 3+»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«Скоро в школу»</a:t>
              </a:r>
              <a:r>
                <a:rPr lang="ru-RU" sz="16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6A5CFA8C-D559-46D1-A725-5B46E7728624}"/>
                </a:ext>
              </a:extLst>
            </p:cNvPr>
            <p:cNvSpPr/>
            <p:nvPr/>
          </p:nvSpPr>
          <p:spPr>
            <a:xfrm>
              <a:off x="7633011" y="2875745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7" rIns="270743" bIns="9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5F090DD-BA7F-4D97-BF24-32DE5180D882}"/>
                </a:ext>
              </a:extLst>
            </p:cNvPr>
            <p:cNvSpPr/>
            <p:nvPr/>
          </p:nvSpPr>
          <p:spPr>
            <a:xfrm>
              <a:off x="8883953" y="2518740"/>
              <a:ext cx="3240000" cy="7921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Комплексное психолого-педагогическое обследование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Групповые занятия по подготовке к школе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C37DFDB-9EEE-4D26-9C0E-AFF9B663538B}"/>
                </a:ext>
              </a:extLst>
            </p:cNvPr>
            <p:cNvSpPr/>
            <p:nvPr/>
          </p:nvSpPr>
          <p:spPr>
            <a:xfrm>
              <a:off x="4352925" y="3431931"/>
              <a:ext cx="3312000" cy="9963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«Незаурядные дети»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«Я-художник! Я-творец!»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«Идем вместе в будущее» 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146E2B1A-0E15-4010-A696-F5E59F316430}"/>
                </a:ext>
              </a:extLst>
            </p:cNvPr>
            <p:cNvSpPr/>
            <p:nvPr/>
          </p:nvSpPr>
          <p:spPr>
            <a:xfrm>
              <a:off x="7664134" y="3993604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6" rIns="270743" bIns="987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F956806-7A8F-4155-B546-1D99AE9DF146}"/>
                </a:ext>
              </a:extLst>
            </p:cNvPr>
            <p:cNvSpPr/>
            <p:nvPr/>
          </p:nvSpPr>
          <p:spPr>
            <a:xfrm>
              <a:off x="8874876" y="3464602"/>
              <a:ext cx="3240000" cy="1141543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171450" lvl="0" indent="-17145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Групповые коррекционные занятия</a:t>
              </a:r>
            </a:p>
            <a:p>
              <a:pPr marL="171450" lvl="0" indent="-17145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Индивидуальные коррекционные занятия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Консультация родителей по вопросам воспитания и обучения</a:t>
              </a: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16A6501F-849D-4896-A6CC-668861C763FB}"/>
                </a:ext>
              </a:extLst>
            </p:cNvPr>
            <p:cNvSpPr/>
            <p:nvPr/>
          </p:nvSpPr>
          <p:spPr>
            <a:xfrm>
              <a:off x="3276113" y="5121564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7" rIns="270743" bIns="9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F5F4D358-5B85-4872-A850-4704044EC522}"/>
                </a:ext>
              </a:extLst>
            </p:cNvPr>
            <p:cNvSpPr/>
            <p:nvPr/>
          </p:nvSpPr>
          <p:spPr>
            <a:xfrm>
              <a:off x="4352925" y="4651370"/>
              <a:ext cx="3312000" cy="1048166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«Интенсивная диагностика: 16+»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«Город особых мастеров»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«Смогу  жить  сам»</a:t>
              </a:r>
            </a:p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«Я-художник! Я-творец!»</a:t>
              </a: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2C9C6F52-0826-44B8-B8B5-ADD6123B85D9}"/>
                </a:ext>
              </a:extLst>
            </p:cNvPr>
            <p:cNvSpPr/>
            <p:nvPr/>
          </p:nvSpPr>
          <p:spPr>
            <a:xfrm>
              <a:off x="7633011" y="5110678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7" rIns="270743" bIns="9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DC3F652B-C4AB-4D74-8E41-A721B9AF0198}"/>
                </a:ext>
              </a:extLst>
            </p:cNvPr>
            <p:cNvSpPr/>
            <p:nvPr/>
          </p:nvSpPr>
          <p:spPr>
            <a:xfrm>
              <a:off x="8874876" y="4731583"/>
              <a:ext cx="3240000" cy="7921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285750" lvl="0" indent="-28575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Комплексное психолого-педагогическое обследование</a:t>
              </a:r>
            </a:p>
            <a:p>
              <a:pPr marL="285750" lvl="0" indent="-28575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Групповые и индивидуальные занятия</a:t>
              </a: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7719109F-C81E-4214-AC29-7F38E228BE56}"/>
                </a:ext>
              </a:extLst>
            </p:cNvPr>
            <p:cNvSpPr/>
            <p:nvPr/>
          </p:nvSpPr>
          <p:spPr>
            <a:xfrm>
              <a:off x="3307233" y="6253220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7" rIns="270743" bIns="9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2D248932-502A-427D-B248-A3748AD7F065}"/>
                </a:ext>
              </a:extLst>
            </p:cNvPr>
            <p:cNvSpPr/>
            <p:nvPr/>
          </p:nvSpPr>
          <p:spPr>
            <a:xfrm>
              <a:off x="4352925" y="5897098"/>
              <a:ext cx="3312000" cy="792181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для родителей»</a:t>
              </a: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F70B8947-99B0-45EF-9838-5F3598EAB697}"/>
                </a:ext>
              </a:extLst>
            </p:cNvPr>
            <p:cNvSpPr/>
            <p:nvPr/>
          </p:nvSpPr>
          <p:spPr>
            <a:xfrm>
              <a:off x="7633011" y="6257626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7" rIns="270743" bIns="9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B2579D76-64A0-4AB7-BF4F-551A1982F58D}"/>
                </a:ext>
              </a:extLst>
            </p:cNvPr>
            <p:cNvSpPr/>
            <p:nvPr/>
          </p:nvSpPr>
          <p:spPr>
            <a:xfrm>
              <a:off x="3286486" y="4023897"/>
              <a:ext cx="1241862" cy="33988"/>
            </a:xfrm>
            <a:custGeom>
              <a:avLst/>
              <a:gdLst>
                <a:gd name="connsiteX0" fmla="*/ 0 w 543249"/>
                <a:gd name="connsiteY0" fmla="*/ 14567 h 29135"/>
                <a:gd name="connsiteX1" fmla="*/ 543249 w 543249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3249" h="29135">
                  <a:moveTo>
                    <a:pt x="0" y="14567"/>
                  </a:moveTo>
                  <a:lnTo>
                    <a:pt x="543249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0744" tIns="987" rIns="270743" bIns="986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43781B6-2650-4481-8CF8-61DA68199A2B}"/>
                </a:ext>
              </a:extLst>
            </p:cNvPr>
            <p:cNvSpPr/>
            <p:nvPr/>
          </p:nvSpPr>
          <p:spPr>
            <a:xfrm rot="1912840">
              <a:off x="3104535" y="3280079"/>
              <a:ext cx="1585010" cy="396703"/>
            </a:xfrm>
            <a:custGeom>
              <a:avLst/>
              <a:gdLst>
                <a:gd name="connsiteX0" fmla="*/ 0 w 669014"/>
                <a:gd name="connsiteY0" fmla="*/ 14567 h 29135"/>
                <a:gd name="connsiteX1" fmla="*/ 669014 w 669014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9014" h="29135">
                  <a:moveTo>
                    <a:pt x="0" y="14567"/>
                  </a:moveTo>
                  <a:lnTo>
                    <a:pt x="669014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482" tIns="-2158" rIns="330481" bIns="-215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CEC362F-A064-4CB6-ADB8-805934F7CBFA}"/>
                </a:ext>
              </a:extLst>
            </p:cNvPr>
            <p:cNvSpPr/>
            <p:nvPr/>
          </p:nvSpPr>
          <p:spPr>
            <a:xfrm rot="20767033" flipV="1">
              <a:off x="3227338" y="2722832"/>
              <a:ext cx="1196527" cy="186034"/>
            </a:xfrm>
            <a:custGeom>
              <a:avLst/>
              <a:gdLst>
                <a:gd name="connsiteX0" fmla="*/ 0 w 669014"/>
                <a:gd name="connsiteY0" fmla="*/ 14567 h 29135"/>
                <a:gd name="connsiteX1" fmla="*/ 669014 w 669014"/>
                <a:gd name="connsiteY1" fmla="*/ 14567 h 29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69014" h="29135">
                  <a:moveTo>
                    <a:pt x="0" y="14567"/>
                  </a:moveTo>
                  <a:lnTo>
                    <a:pt x="669014" y="14567"/>
                  </a:lnTo>
                </a:path>
              </a:pathLst>
            </a:custGeom>
            <a:grp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30481" tIns="-2158" rIns="330482" bIns="-215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00" kern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887086A-382D-45B1-9A12-538E3CF8C0B1}"/>
                </a:ext>
              </a:extLst>
            </p:cNvPr>
            <p:cNvSpPr>
              <a:spLocks/>
            </p:cNvSpPr>
            <p:nvPr/>
          </p:nvSpPr>
          <p:spPr>
            <a:xfrm>
              <a:off x="181825" y="652997"/>
              <a:ext cx="11922678" cy="684829"/>
            </a:xfrm>
            <a:custGeom>
              <a:avLst/>
              <a:gdLst>
                <a:gd name="connsiteX0" fmla="*/ 0 w 1358124"/>
                <a:gd name="connsiteY0" fmla="*/ 67906 h 679062"/>
                <a:gd name="connsiteX1" fmla="*/ 67906 w 1358124"/>
                <a:gd name="connsiteY1" fmla="*/ 0 h 679062"/>
                <a:gd name="connsiteX2" fmla="*/ 1290218 w 1358124"/>
                <a:gd name="connsiteY2" fmla="*/ 0 h 679062"/>
                <a:gd name="connsiteX3" fmla="*/ 1358124 w 1358124"/>
                <a:gd name="connsiteY3" fmla="*/ 67906 h 679062"/>
                <a:gd name="connsiteX4" fmla="*/ 1358124 w 1358124"/>
                <a:gd name="connsiteY4" fmla="*/ 611156 h 679062"/>
                <a:gd name="connsiteX5" fmla="*/ 1290218 w 1358124"/>
                <a:gd name="connsiteY5" fmla="*/ 679062 h 679062"/>
                <a:gd name="connsiteX6" fmla="*/ 67906 w 1358124"/>
                <a:gd name="connsiteY6" fmla="*/ 679062 h 679062"/>
                <a:gd name="connsiteX7" fmla="*/ 0 w 1358124"/>
                <a:gd name="connsiteY7" fmla="*/ 611156 h 679062"/>
                <a:gd name="connsiteX8" fmla="*/ 0 w 1358124"/>
                <a:gd name="connsiteY8" fmla="*/ 67906 h 67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24" h="679062">
                  <a:moveTo>
                    <a:pt x="0" y="67906"/>
                  </a:moveTo>
                  <a:cubicBezTo>
                    <a:pt x="0" y="30403"/>
                    <a:pt x="30403" y="0"/>
                    <a:pt x="67906" y="0"/>
                  </a:cubicBezTo>
                  <a:lnTo>
                    <a:pt x="1290218" y="0"/>
                  </a:lnTo>
                  <a:cubicBezTo>
                    <a:pt x="1327721" y="0"/>
                    <a:pt x="1358124" y="30403"/>
                    <a:pt x="1358124" y="67906"/>
                  </a:cubicBezTo>
                  <a:lnTo>
                    <a:pt x="1358124" y="611156"/>
                  </a:lnTo>
                  <a:cubicBezTo>
                    <a:pt x="1358124" y="648659"/>
                    <a:pt x="1327721" y="679062"/>
                    <a:pt x="1290218" y="679062"/>
                  </a:cubicBezTo>
                  <a:lnTo>
                    <a:pt x="67906" y="679062"/>
                  </a:lnTo>
                  <a:cubicBezTo>
                    <a:pt x="30403" y="679062"/>
                    <a:pt x="0" y="648659"/>
                    <a:pt x="0" y="611156"/>
                  </a:cubicBezTo>
                  <a:lnTo>
                    <a:pt x="0" y="67906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699" tIns="23699" rIns="23699" bIns="23699" numCol="1" spcCol="1270" anchor="ctr" anchorCtr="0">
              <a:noAutofit/>
            </a:bodyPr>
            <a:lstStyle/>
            <a:p>
              <a:pPr marL="0" lvl="0" indent="0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altLang="ru-RU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ru-RU" altLang="ru-RU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                                                     ПРОГРАММА                                                   МЕРОПРИЯТИЯ</a:t>
              </a:r>
              <a:endParaRPr lang="ru-RU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5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7704" y="1764677"/>
            <a:ext cx="3367126" cy="4455100"/>
            <a:chOff x="-61661" y="953668"/>
            <a:chExt cx="4489501" cy="594013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74" y="953668"/>
              <a:ext cx="3345251" cy="575139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18684" y="1695672"/>
              <a:ext cx="8040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Охотский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61661" y="5270258"/>
              <a:ext cx="216803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002060"/>
                  </a:solidFill>
                </a:rPr>
                <a:t>ХАБАРОВСК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4988" y="2500089"/>
              <a:ext cx="10990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 err="1">
                  <a:solidFill>
                    <a:srgbClr val="002060"/>
                  </a:solidFill>
                </a:rPr>
                <a:t>Аяно</a:t>
              </a:r>
              <a:r>
                <a:rPr lang="ru-RU" sz="750" dirty="0">
                  <a:solidFill>
                    <a:srgbClr val="002060"/>
                  </a:solidFill>
                </a:rPr>
                <a:t>-Майский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1628" y="3493526"/>
              <a:ext cx="145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rgbClr val="002060"/>
                  </a:solidFill>
                </a:defRPr>
              </a:lvl1pPr>
            </a:lstStyle>
            <a:p>
              <a:r>
                <a:rPr lang="ru-RU" sz="750" dirty="0" err="1"/>
                <a:t>Тугуро-Чумиканский</a:t>
              </a:r>
              <a:endParaRPr lang="ru-RU" sz="75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47570" y="4051481"/>
              <a:ext cx="1086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Николаевский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3646" y="4362645"/>
              <a:ext cx="12165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750" dirty="0">
                  <a:solidFill>
                    <a:srgbClr val="002060"/>
                  </a:solidFill>
                </a:rPr>
                <a:t>район</a:t>
              </a:r>
              <a:br>
                <a:rPr lang="ru-RU" sz="750" dirty="0">
                  <a:solidFill>
                    <a:srgbClr val="002060"/>
                  </a:solidFill>
                </a:rPr>
              </a:br>
              <a:r>
                <a:rPr lang="ru-RU" sz="750" dirty="0">
                  <a:solidFill>
                    <a:srgbClr val="002060"/>
                  </a:solidFill>
                </a:rPr>
                <a:t>им. П. Осипенко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3726" y="4776980"/>
              <a:ext cx="7997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 err="1">
                  <a:solidFill>
                    <a:srgbClr val="002060"/>
                  </a:solidFill>
                </a:rPr>
                <a:t>Ульчский</a:t>
              </a:r>
              <a:endParaRPr lang="ru-RU" sz="750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12092" y="4900468"/>
              <a:ext cx="9258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Солнечный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-24822" y="4701410"/>
              <a:ext cx="13640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Верхнебуреинский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4534" y="5044150"/>
              <a:ext cx="1178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Комсомольский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7158" y="6616801"/>
              <a:ext cx="8660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Бикинский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182" y="5789191"/>
              <a:ext cx="10199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Хабаровский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25158" y="5424456"/>
              <a:ext cx="8190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Амурский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51414" y="5670678"/>
              <a:ext cx="881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Ванинский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32612" y="6124919"/>
              <a:ext cx="14516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Советско-Гаванский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33383" y="5765770"/>
              <a:ext cx="8874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50" dirty="0">
                  <a:solidFill>
                    <a:srgbClr val="002060"/>
                  </a:solidFill>
                </a:rPr>
                <a:t>Нанайский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07028" y="6044779"/>
              <a:ext cx="7634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750" dirty="0">
                  <a:solidFill>
                    <a:srgbClr val="002060"/>
                  </a:solidFill>
                </a:rPr>
                <a:t>район </a:t>
              </a:r>
            </a:p>
            <a:p>
              <a:pPr algn="ctr"/>
              <a:r>
                <a:rPr lang="ru-RU" sz="750" dirty="0">
                  <a:solidFill>
                    <a:srgbClr val="002060"/>
                  </a:solidFill>
                </a:rPr>
                <a:t>им. Лазо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092" y="6232641"/>
              <a:ext cx="883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750" dirty="0">
                  <a:solidFill>
                    <a:srgbClr val="002060"/>
                  </a:solidFill>
                </a:rPr>
                <a:t>Вяземский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752" y="5169515"/>
              <a:ext cx="4363088" cy="28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002060"/>
                  </a:solidFill>
                </a:rPr>
                <a:t>КОМСОМОЛЬСК-НА-АМУРЕ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101011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КОЛИЧЕСТВО ДЕТЕЙ – 631 чел.</a:t>
            </a:r>
            <a:br>
              <a:rPr lang="ru-RU" sz="3600" dirty="0">
                <a:solidFill>
                  <a:schemeClr val="accent5"/>
                </a:solidFill>
                <a:latin typeface="Franklin Gothic Medium" panose="020B0603020102020204" pitchFamily="34" charset="0"/>
              </a:rPr>
            </a:br>
            <a:r>
              <a:rPr lang="ru-RU" sz="3600" dirty="0">
                <a:solidFill>
                  <a:schemeClr val="accent5"/>
                </a:solidFill>
                <a:latin typeface="Franklin Gothic Medium" panose="020B0603020102020204" pitchFamily="34" charset="0"/>
              </a:rPr>
              <a:t>на 01.01.2020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28048" y="3158971"/>
            <a:ext cx="648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dirty="0">
              <a:solidFill>
                <a:srgbClr val="002060"/>
              </a:solidFill>
            </a:endParaRPr>
          </a:p>
          <a:p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474043" y="4509120"/>
            <a:ext cx="8100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dirty="0">
              <a:solidFill>
                <a:srgbClr val="002060"/>
              </a:solidFill>
            </a:endParaRPr>
          </a:p>
          <a:p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 flipH="1">
            <a:off x="6492428" y="4931076"/>
            <a:ext cx="8100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dirty="0">
              <a:solidFill>
                <a:srgbClr val="002060"/>
              </a:solidFill>
            </a:endParaRPr>
          </a:p>
          <a:p>
            <a:r>
              <a:rPr lang="ru-RU" sz="1500" b="1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97" name="Диаграмма 96"/>
          <p:cNvGraphicFramePr/>
          <p:nvPr/>
        </p:nvGraphicFramePr>
        <p:xfrm>
          <a:off x="3013788" y="1101013"/>
          <a:ext cx="9178212" cy="575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377" y="196852"/>
            <a:ext cx="134123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7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377" y="196852"/>
            <a:ext cx="1341236" cy="1286367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68198897"/>
              </p:ext>
            </p:extLst>
          </p:nvPr>
        </p:nvGraphicFramePr>
        <p:xfrm>
          <a:off x="605652" y="379124"/>
          <a:ext cx="5054009" cy="457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80521F7-10E7-43B6-8207-217B66318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230171"/>
              </p:ext>
            </p:extLst>
          </p:nvPr>
        </p:nvGraphicFramePr>
        <p:xfrm>
          <a:off x="6376914" y="1681451"/>
          <a:ext cx="5054009" cy="4572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17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08" y="54294"/>
            <a:ext cx="9809177" cy="9649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образовательными организациями Хабаровского края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377" y="196852"/>
            <a:ext cx="1341236" cy="128636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84807" y="3465270"/>
            <a:ext cx="3103806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defTabSz="457200">
              <a:buClr>
                <a:srgbClr val="353535"/>
              </a:buClr>
              <a:buNone/>
            </a:pPr>
            <a:r>
              <a:rPr lang="ru-RU" sz="2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41</a:t>
            </a:r>
          </a:p>
          <a:p>
            <a:pPr marL="0" lvl="0" indent="0" algn="ctr" defTabSz="457200">
              <a:buClr>
                <a:srgbClr val="353535"/>
              </a:buClr>
              <a:buNone/>
            </a:pPr>
            <a:r>
              <a:rPr lang="ru-RU" sz="2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из 15 территорий края</a:t>
            </a:r>
          </a:p>
          <a:p>
            <a:pPr marL="0" lvl="0" indent="0" algn="ctr" defTabSz="457200">
              <a:buClr>
                <a:srgbClr val="353535"/>
              </a:buClr>
              <a:buNone/>
            </a:pPr>
            <a:r>
              <a:rPr lang="ru-RU" sz="1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договор о взаимном сотрудничестве РРЦ с образовательными организациями по осуществлению психолого-педагогического сопровождения детей с РАС и ТМНР</a:t>
            </a:r>
            <a:endParaRPr lang="ru-RU" sz="175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91856" y="1233504"/>
            <a:ext cx="2991079" cy="350281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Муниципальные ДОУ – 17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64337" y="1226280"/>
            <a:ext cx="2982371" cy="350281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Муниципальные БОУ – 11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83316" y="1622078"/>
            <a:ext cx="2995772" cy="384116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dirty="0">
                <a:solidFill>
                  <a:srgbClr val="00206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Краевые ГОУ– 14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9520399" y="1408645"/>
            <a:ext cx="2253955" cy="1849550"/>
          </a:xfrm>
          <a:prstGeom prst="homePlat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Franklin Gothic Medium" panose="020B0603020102020204" pitchFamily="34" charset="0"/>
              </a:rPr>
              <a:t>Более 400 специалистов, оказывающих помощь детям с  РАС и ТМНР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72093"/>
              </p:ext>
            </p:extLst>
          </p:nvPr>
        </p:nvGraphicFramePr>
        <p:xfrm>
          <a:off x="1091856" y="2067885"/>
          <a:ext cx="7578692" cy="480548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87655">
                  <a:extLst>
                    <a:ext uri="{9D8B030D-6E8A-4147-A177-3AD203B41FA5}">
                      <a16:colId xmlns:a16="http://schemas.microsoft.com/office/drawing/2014/main" val="1775450316"/>
                    </a:ext>
                  </a:extLst>
                </a:gridCol>
                <a:gridCol w="1663679">
                  <a:extLst>
                    <a:ext uri="{9D8B030D-6E8A-4147-A177-3AD203B41FA5}">
                      <a16:colId xmlns:a16="http://schemas.microsoft.com/office/drawing/2014/main" val="1645486783"/>
                    </a:ext>
                  </a:extLst>
                </a:gridCol>
                <a:gridCol w="1663679">
                  <a:extLst>
                    <a:ext uri="{9D8B030D-6E8A-4147-A177-3AD203B41FA5}">
                      <a16:colId xmlns:a16="http://schemas.microsoft.com/office/drawing/2014/main" val="3450549868"/>
                    </a:ext>
                  </a:extLst>
                </a:gridCol>
                <a:gridCol w="1663679">
                  <a:extLst>
                    <a:ext uri="{9D8B030D-6E8A-4147-A177-3AD203B41FA5}">
                      <a16:colId xmlns:a16="http://schemas.microsoft.com/office/drawing/2014/main" val="1811788403"/>
                    </a:ext>
                  </a:extLst>
                </a:gridCol>
              </a:tblGrid>
              <a:tr h="2465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Наименование территорий Хабаровского края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Муниципальные ОО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Краевые ОО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801829538"/>
                  </a:ext>
                </a:extLst>
              </a:tr>
              <a:tr h="25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963098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Амурск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22480923"/>
                  </a:ext>
                </a:extLst>
              </a:tr>
              <a:tr h="3055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Комсомольск-на-Амуре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469374847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Комсомольский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3900358617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Советская Гавань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677342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Хабаровск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716264192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Амурский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1098224816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Ванинский</a:t>
                      </a:r>
                      <a:r>
                        <a:rPr lang="ru-RU" sz="1600" dirty="0">
                          <a:effectLst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1111741400"/>
                  </a:ext>
                </a:extLst>
              </a:tr>
              <a:tr h="242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Вяземский район г. </a:t>
                      </a:r>
                      <a:r>
                        <a:rPr lang="ru-RU" sz="1600" dirty="0" err="1">
                          <a:effectLst/>
                        </a:rPr>
                        <a:t>Вяземск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3901922684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Район Имени Лазо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2842766122"/>
                  </a:ext>
                </a:extLst>
              </a:tr>
              <a:tr h="304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Советско-Гаванский район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2234934026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Солнечный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1740330190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Николаевск-на-Амуре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1138331289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г. Бикин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3158278307"/>
                  </a:ext>
                </a:extLst>
              </a:tr>
              <a:tr h="2363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Аяно</a:t>
                      </a:r>
                      <a:r>
                        <a:rPr lang="ru-RU" sz="1600" dirty="0">
                          <a:effectLst/>
                        </a:rPr>
                        <a:t>-Майский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-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830815072"/>
                  </a:ext>
                </a:extLst>
              </a:tr>
              <a:tr h="298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Верхнебуреинский</a:t>
                      </a:r>
                      <a:r>
                        <a:rPr lang="ru-RU" sz="1600" dirty="0">
                          <a:effectLst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/>
                </a:tc>
                <a:extLst>
                  <a:ext uri="{0D108BD9-81ED-4DB2-BD59-A6C34878D82A}">
                    <a16:rowId xmlns:a16="http://schemas.microsoft.com/office/drawing/2014/main" val="168930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0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058210"/>
              </p:ext>
            </p:extLst>
          </p:nvPr>
        </p:nvGraphicFramePr>
        <p:xfrm>
          <a:off x="736601" y="413760"/>
          <a:ext cx="10515600" cy="581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377" y="196852"/>
            <a:ext cx="134123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942070"/>
              </p:ext>
            </p:extLst>
          </p:nvPr>
        </p:nvGraphicFramePr>
        <p:xfrm>
          <a:off x="838199" y="304800"/>
          <a:ext cx="10919691" cy="637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7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Текст 22"/>
          <p:cNvSpPr>
            <a:spLocks noGrp="1"/>
          </p:cNvSpPr>
          <p:nvPr>
            <p:ph type="body" sz="quarter" idx="3"/>
          </p:nvPr>
        </p:nvSpPr>
        <p:spPr>
          <a:xfrm>
            <a:off x="596011" y="262948"/>
            <a:ext cx="9875520" cy="823912"/>
          </a:xfrm>
        </p:spPr>
        <p:txBody>
          <a:bodyPr>
            <a:normAutofit/>
          </a:bodyPr>
          <a:lstStyle/>
          <a:p>
            <a:pPr lvl="0" algn="ctr"/>
            <a:r>
              <a:rPr lang="ru-RU" b="0" dirty="0">
                <a:solidFill>
                  <a:srgbClr val="44546A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целях обеспечения </a:t>
            </a:r>
            <a:r>
              <a:rPr lang="ru-RU" b="0" dirty="0" smtClean="0">
                <a:solidFill>
                  <a:srgbClr val="44546A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 аналитических </a:t>
            </a:r>
            <a:r>
              <a:rPr lang="ru-RU" b="0" dirty="0">
                <a:solidFill>
                  <a:srgbClr val="44546A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 по проблеме образования людей с РАС и </a:t>
            </a:r>
            <a:r>
              <a:rPr lang="ru-RU" b="0" dirty="0" smtClean="0">
                <a:solidFill>
                  <a:srgbClr val="44546A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ТМНР в крае:</a:t>
            </a:r>
            <a:endParaRPr lang="ru-RU" b="0" dirty="0">
              <a:solidFill>
                <a:srgbClr val="44546A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531" y="196852"/>
            <a:ext cx="1341236" cy="1286367"/>
          </a:xfrm>
          <a:prstGeom prst="rect">
            <a:avLst/>
          </a:prstGeom>
        </p:spPr>
      </p:pic>
      <p:sp>
        <p:nvSpPr>
          <p:cNvPr id="14" name="Объект 12"/>
          <p:cNvSpPr txBox="1">
            <a:spLocks/>
          </p:cNvSpPr>
          <p:nvPr/>
        </p:nvSpPr>
        <p:spPr>
          <a:xfrm>
            <a:off x="6496216" y="2563438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lvl="1" indent="0">
              <a:buFont typeface="Arial" panose="020B0604020202020204" pitchFamily="34" charset="0"/>
              <a:buNone/>
            </a:pPr>
            <a:endParaRPr lang="ru-RU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2523" y="3397336"/>
            <a:ext cx="5211826" cy="15599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14 </a:t>
            </a:r>
            <a:r>
              <a:rPr lang="ru-RU" b="1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научных публикаций (опубликованы);</a:t>
            </a:r>
          </a:p>
          <a:p>
            <a:pPr lvl="0" algn="ctr"/>
            <a:r>
              <a:rPr lang="ru-RU" b="1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3 </a:t>
            </a:r>
            <a:r>
              <a:rPr lang="ru-RU" b="1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статей подготовлены к публикации (приняты к рассмотрению</a:t>
            </a:r>
            <a:r>
              <a:rPr lang="ru-RU" b="1" dirty="0" smtClean="0">
                <a:solidFill>
                  <a:srgbClr val="44546A"/>
                </a:solidFill>
                <a:latin typeface="Franklin Gothic Medium" panose="020B0603020102020204" pitchFamily="34" charset="0"/>
              </a:rPr>
              <a:t>);</a:t>
            </a:r>
          </a:p>
          <a:p>
            <a:pPr lvl="0" algn="ctr"/>
            <a:r>
              <a:rPr lang="ru-RU" b="1" noProof="0" dirty="0">
                <a:solidFill>
                  <a:srgbClr val="44546A"/>
                </a:solidFill>
                <a:latin typeface="Franklin Gothic Medium" panose="020B0603020102020204" pitchFamily="34" charset="0"/>
              </a:rPr>
              <a:t>2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учебных пособия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(издано).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2523" y="1567035"/>
            <a:ext cx="5211826" cy="1444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Организуют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и проводят обучающие мероприятия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76" y="1152956"/>
            <a:ext cx="2566775" cy="3528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6010" y="3230142"/>
            <a:ext cx="3708056" cy="27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638</Words>
  <Application>Microsoft Office PowerPoint</Application>
  <PresentationFormat>Широкоэкранный</PresentationFormat>
  <Paragraphs>200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Demi</vt:lpstr>
      <vt:lpstr>Franklin Gothic Medium</vt:lpstr>
      <vt:lpstr>Times New Roman</vt:lpstr>
      <vt:lpstr>1_Тема Office</vt:lpstr>
      <vt:lpstr>Деятельность регионального ресурсного центра по сопровождению лиц с РАС и ТМНР в Хабаровском крае</vt:lpstr>
      <vt:lpstr>Цель деятельности РРЦ РАС ТМНР </vt:lpstr>
      <vt:lpstr>Презентация PowerPoint</vt:lpstr>
      <vt:lpstr>КОЛИЧЕСТВО ДЕТЕЙ – 631 чел. на 01.01.2020</vt:lpstr>
      <vt:lpstr>Презентация PowerPoint</vt:lpstr>
      <vt:lpstr>Взаимодействие с образовательными организациями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«Интересные люди – хабаровчане»</vt:lpstr>
      <vt:lpstr>Презентация PowerPoint</vt:lpstr>
      <vt:lpstr>Контактная информация!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результатам  работы за 2019 год</dc:title>
  <dc:creator>Марина Закирова</dc:creator>
  <cp:lastModifiedBy>Марина Закирова</cp:lastModifiedBy>
  <cp:revision>45</cp:revision>
  <dcterms:created xsi:type="dcterms:W3CDTF">2019-12-24T23:17:16Z</dcterms:created>
  <dcterms:modified xsi:type="dcterms:W3CDTF">2020-02-25T02:58:35Z</dcterms:modified>
</cp:coreProperties>
</file>